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1" r:id="rId5"/>
    <p:sldId id="258" r:id="rId6"/>
    <p:sldId id="264" r:id="rId7"/>
    <p:sldId id="259" r:id="rId8"/>
    <p:sldId id="260" r:id="rId9"/>
    <p:sldId id="262" r:id="rId10"/>
    <p:sldId id="265" r:id="rId11"/>
    <p:sldId id="263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9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6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9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4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7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5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7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2D26E-F106-2044-A709-D868A16AF3D7}" type="datetimeFigureOut">
              <a:rPr lang="en-US" smtClean="0"/>
              <a:t>16/03/18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9EC9-D94A-A147-A30B-449FC564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1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accent6">
                    <a:lumMod val="75000"/>
                  </a:schemeClr>
                </a:solidFill>
              </a:rPr>
              <a:t>Short history of statistical genetics</a:t>
            </a:r>
            <a:endParaRPr lang="en-US" sz="36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0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Francis Galton</a:t>
            </a:r>
            <a:endParaRPr lang="en-US" dirty="0"/>
          </a:p>
        </p:txBody>
      </p:sp>
      <p:pic>
        <p:nvPicPr>
          <p:cNvPr id="4" name="Picture 3" descr="Francis_Galton_1850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2" y="1414601"/>
            <a:ext cx="3263849" cy="4430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1275" y="2121901"/>
            <a:ext cx="3649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Eugenic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Nature versus nurture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Fingerprint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Polymath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18" y="1371868"/>
            <a:ext cx="4256482" cy="548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" y="1912926"/>
            <a:ext cx="4727452" cy="41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8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542125"/>
            <a:ext cx="54356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Royal Geographical Society</a:t>
            </a:r>
            <a:endParaRPr lang="en-US" dirty="0"/>
          </a:p>
        </p:txBody>
      </p:sp>
      <p:pic>
        <p:nvPicPr>
          <p:cNvPr id="4" name="Picture 3" descr="Eng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42" y="1690948"/>
            <a:ext cx="3621294" cy="51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Karl Pearson</a:t>
            </a:r>
            <a:endParaRPr lang="en-US" dirty="0"/>
          </a:p>
        </p:txBody>
      </p:sp>
      <p:pic>
        <p:nvPicPr>
          <p:cNvPr id="4" name="Picture 3" descr="1024px-Karl_Pearson;_Sir_Francis_Gal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02" y="1556512"/>
            <a:ext cx="4475452" cy="53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arl</a:t>
            </a:r>
            <a:r>
              <a:rPr lang="zh-CN" altLang="en-US" dirty="0" smtClean="0"/>
              <a:t> </a:t>
            </a:r>
            <a:r>
              <a:rPr lang="en-AU" altLang="zh-CN" dirty="0" smtClean="0"/>
              <a:t>Pearson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</a:p>
          <a:p>
            <a:r>
              <a:rPr lang="en-US" dirty="0" smtClean="0"/>
              <a:t>Principal component analysis</a:t>
            </a:r>
          </a:p>
          <a:p>
            <a:r>
              <a:rPr lang="en-US" dirty="0" smtClean="0"/>
              <a:t>Regression analysis</a:t>
            </a:r>
          </a:p>
          <a:p>
            <a:r>
              <a:rPr lang="en-US" b="1" i="1" dirty="0" smtClean="0"/>
              <a:t>The </a:t>
            </a:r>
            <a:r>
              <a:rPr lang="en-US" b="1" i="1" dirty="0" err="1" smtClean="0"/>
              <a:t>Grammer</a:t>
            </a:r>
            <a:r>
              <a:rPr lang="en-US" b="1" i="1" dirty="0" smtClean="0"/>
              <a:t> of Science</a:t>
            </a:r>
            <a:endParaRPr lang="en-US" b="1" i="1" dirty="0"/>
          </a:p>
        </p:txBody>
      </p:sp>
      <p:pic>
        <p:nvPicPr>
          <p:cNvPr id="4" name="Picture 3" descr="1920px-Einstein-with-habicht-and-solov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92" y="3807008"/>
            <a:ext cx="4031399" cy="2901767"/>
          </a:xfrm>
          <a:prstGeom prst="rect">
            <a:avLst/>
          </a:prstGeom>
        </p:spPr>
      </p:pic>
      <p:pic>
        <p:nvPicPr>
          <p:cNvPr id="5" name="Picture 4" descr="Pear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5" y="0"/>
            <a:ext cx="1928705" cy="25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4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 Fisher</a:t>
            </a:r>
          </a:p>
        </p:txBody>
      </p:sp>
      <p:pic>
        <p:nvPicPr>
          <p:cNvPr id="4" name="Picture 3" descr="Youngronaldfish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9" y="1384750"/>
            <a:ext cx="3695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875"/>
            <a:ext cx="9144000" cy="56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64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te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05" y="1287150"/>
            <a:ext cx="7542069" cy="50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8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JPte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84963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Darwin-</a:t>
            </a:r>
            <a:r>
              <a:rPr lang="en-US" dirty="0" err="1" smtClean="0"/>
              <a:t>Wedwood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 descr="Darwin-Wedgwood-Galton_family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200"/>
            <a:ext cx="9144000" cy="3895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9068" y="2572001"/>
            <a:ext cx="1008855" cy="3858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75371" y="2579726"/>
            <a:ext cx="1008855" cy="385800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76314" y="3632326"/>
            <a:ext cx="1008855" cy="385800"/>
          </a:xfrm>
          <a:prstGeom prst="rect">
            <a:avLst/>
          </a:prstGeom>
          <a:noFill/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1024px-Charles_Darwin_by_G._Richmo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40" y="4742126"/>
            <a:ext cx="1581499" cy="2115873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005919" y="2587451"/>
            <a:ext cx="1008855" cy="385800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mma_Darw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56" y="4736106"/>
            <a:ext cx="1832545" cy="2137969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424872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giants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A Fisher (1890-1962)</a:t>
            </a:r>
          </a:p>
          <a:p>
            <a:endParaRPr lang="en-US" dirty="0"/>
          </a:p>
          <a:p>
            <a:r>
              <a:rPr lang="en-US" dirty="0" smtClean="0"/>
              <a:t>Sewall Wright (1889-1988)</a:t>
            </a:r>
          </a:p>
          <a:p>
            <a:endParaRPr lang="en-US" dirty="0"/>
          </a:p>
          <a:p>
            <a:r>
              <a:rPr lang="en-US" dirty="0" smtClean="0"/>
              <a:t>JBS Haldane (1892-1964)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4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Wedgwood</a:t>
            </a:r>
            <a:endParaRPr lang="en-US" dirty="0"/>
          </a:p>
        </p:txBody>
      </p:sp>
      <p:pic>
        <p:nvPicPr>
          <p:cNvPr id="4" name="Picture 3" descr="wonderlust-top-b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300"/>
            <a:ext cx="9144000" cy="2029968"/>
          </a:xfrm>
          <a:prstGeom prst="rect">
            <a:avLst/>
          </a:prstGeom>
        </p:spPr>
      </p:pic>
      <p:pic>
        <p:nvPicPr>
          <p:cNvPr id="5" name="Picture 4" descr="wedwo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75" y="3348578"/>
            <a:ext cx="5960702" cy="35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Kissing cousins</a:t>
            </a:r>
            <a:endParaRPr lang="en-US" dirty="0"/>
          </a:p>
        </p:txBody>
      </p:sp>
      <p:pic>
        <p:nvPicPr>
          <p:cNvPr id="5" name="Picture 4" descr="Elsa_Einste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02" y="1703951"/>
            <a:ext cx="2767280" cy="4077024"/>
          </a:xfrm>
          <a:prstGeom prst="rect">
            <a:avLst/>
          </a:prstGeom>
        </p:spPr>
      </p:pic>
      <p:pic>
        <p:nvPicPr>
          <p:cNvPr id="6" name="Picture 5" descr="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03" y="2560875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</a:t>
            </a:r>
            <a:r>
              <a:rPr lang="zh-CN" altLang="en-US" dirty="0" smtClean="0"/>
              <a:t> </a:t>
            </a:r>
            <a:r>
              <a:rPr lang="en-AU" altLang="zh-CN" dirty="0" smtClean="0"/>
              <a:t>Tree</a:t>
            </a:r>
            <a:endParaRPr lang="en-US" dirty="0"/>
          </a:p>
        </p:txBody>
      </p:sp>
      <p:pic>
        <p:nvPicPr>
          <p:cNvPr id="4" name="Picture 3" descr="Darwin_Tree_18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1" y="1221700"/>
            <a:ext cx="3048000" cy="5151120"/>
          </a:xfrm>
          <a:prstGeom prst="rect">
            <a:avLst/>
          </a:prstGeom>
        </p:spPr>
      </p:pic>
      <p:pic>
        <p:nvPicPr>
          <p:cNvPr id="5" name="Picture 4" descr="1024px-Charles_Darwin_by_G._Richmo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97" y="1417638"/>
            <a:ext cx="3720203" cy="49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Beagle</a:t>
            </a:r>
            <a:r>
              <a:rPr lang="zh-CN" altLang="en-US" dirty="0" smtClean="0"/>
              <a:t> </a:t>
            </a:r>
            <a:r>
              <a:rPr lang="en-AU" altLang="zh-CN" dirty="0" smtClean="0"/>
              <a:t>voyage</a:t>
            </a:r>
            <a:endParaRPr lang="en-US" dirty="0"/>
          </a:p>
        </p:txBody>
      </p:sp>
      <p:pic>
        <p:nvPicPr>
          <p:cNvPr id="4" name="Picture 3" descr="Voyage_of_the_Beagle-en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" y="2830875"/>
            <a:ext cx="5751504" cy="2875752"/>
          </a:xfrm>
          <a:prstGeom prst="rect">
            <a:avLst/>
          </a:prstGeom>
        </p:spPr>
      </p:pic>
      <p:pic>
        <p:nvPicPr>
          <p:cNvPr id="5" name="Picture 4" descr="Che_Guevara-Granado_-_Mapa_1er_viaje_-_19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05" y="2183774"/>
            <a:ext cx="3128160" cy="4390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7349" y="5722703"/>
            <a:ext cx="321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Evolution</a:t>
            </a:r>
            <a:r>
              <a:rPr lang="zh-CN" altLang="en-US" dirty="0" smtClean="0"/>
              <a:t> </a:t>
            </a:r>
            <a:r>
              <a:rPr lang="en-AU" altLang="zh-CN" dirty="0" err="1" smtClean="0"/>
              <a:t>vs</a:t>
            </a:r>
            <a:r>
              <a:rPr lang="zh-CN" altLang="en-US" dirty="0" smtClean="0"/>
              <a:t> </a:t>
            </a:r>
            <a:r>
              <a:rPr lang="en-AU" altLang="zh-CN" dirty="0" smtClean="0"/>
              <a:t>Revolution</a:t>
            </a:r>
            <a:endParaRPr lang="en-US" dirty="0"/>
          </a:p>
        </p:txBody>
      </p:sp>
      <p:pic>
        <p:nvPicPr>
          <p:cNvPr id="7" name="Picture 6" descr="CheHig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60" y="0"/>
            <a:ext cx="1560576" cy="1999488"/>
          </a:xfrm>
          <a:prstGeom prst="rect">
            <a:avLst/>
          </a:prstGeom>
        </p:spPr>
      </p:pic>
      <p:pic>
        <p:nvPicPr>
          <p:cNvPr id="8" name="Picture 7" descr="dwHig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" y="42888"/>
            <a:ext cx="2007940" cy="27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Darwin’s</a:t>
            </a:r>
            <a:r>
              <a:rPr lang="zh-CN" altLang="en-US" dirty="0" smtClean="0"/>
              <a:t> </a:t>
            </a:r>
            <a:r>
              <a:rPr lang="en-AU" altLang="zh-CN" dirty="0" smtClean="0"/>
              <a:t>Lab</a:t>
            </a:r>
            <a:r>
              <a:rPr lang="zh-CN" altLang="en-US" dirty="0" smtClean="0"/>
              <a:t>:</a:t>
            </a:r>
            <a:r>
              <a:rPr lang="en-US" dirty="0" smtClean="0"/>
              <a:t>Down</a:t>
            </a:r>
            <a:r>
              <a:rPr lang="zh-CN" altLang="en-US" dirty="0" smtClean="0"/>
              <a:t> </a:t>
            </a:r>
            <a:r>
              <a:rPr lang="en-AU" altLang="zh-CN" dirty="0" smtClean="0"/>
              <a:t>house</a:t>
            </a:r>
            <a:endParaRPr lang="en-US" dirty="0"/>
          </a:p>
        </p:txBody>
      </p:sp>
      <p:pic>
        <p:nvPicPr>
          <p:cNvPr id="4" name="Picture 3" descr="1024px-Down_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" y="1317508"/>
            <a:ext cx="3794608" cy="5058242"/>
          </a:xfrm>
          <a:prstGeom prst="rect">
            <a:avLst/>
          </a:prstGeom>
        </p:spPr>
      </p:pic>
      <p:pic>
        <p:nvPicPr>
          <p:cNvPr id="5" name="Picture 4" descr="2560px-Down_House,_Downe,_Kent,_England_-greenhouse-28March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58" y="3566090"/>
            <a:ext cx="4593741" cy="2796815"/>
          </a:xfrm>
          <a:prstGeom prst="rect">
            <a:avLst/>
          </a:prstGeom>
        </p:spPr>
      </p:pic>
      <p:pic>
        <p:nvPicPr>
          <p:cNvPr id="6" name="Picture 5" descr="Salón_Down_Hou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12" y="1413425"/>
            <a:ext cx="5111493" cy="2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Darwin’s health problems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Imperfect fossil records</a:t>
            </a:r>
          </a:p>
          <a:p>
            <a:r>
              <a:rPr lang="en-US" dirty="0" smtClean="0"/>
              <a:t>Poor garden experiments</a:t>
            </a:r>
            <a:r>
              <a:rPr lang="mr-IN" dirty="0" smtClean="0"/>
              <a:t>…</a:t>
            </a:r>
            <a:endParaRPr lang="en-AU" dirty="0" smtClean="0"/>
          </a:p>
          <a:p>
            <a:r>
              <a:rPr lang="en-US" dirty="0">
                <a:solidFill>
                  <a:srgbClr val="FF0000"/>
                </a:solidFill>
              </a:rPr>
              <a:t>Bleeding </a:t>
            </a:r>
            <a:r>
              <a:rPr lang="en-US" dirty="0" smtClean="0">
                <a:solidFill>
                  <a:srgbClr val="FF0000"/>
                </a:solidFill>
              </a:rPr>
              <a:t>inheritance, his big trouble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1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Mendel’s genetics</a:t>
            </a:r>
            <a:endParaRPr lang="en-US" dirty="0"/>
          </a:p>
        </p:txBody>
      </p:sp>
      <p:pic>
        <p:nvPicPr>
          <p:cNvPr id="4" name="Picture 3" descr="Mendelian_inheritance_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63" y="1692504"/>
            <a:ext cx="4145057" cy="5133346"/>
          </a:xfrm>
          <a:prstGeom prst="rect">
            <a:avLst/>
          </a:prstGeom>
        </p:spPr>
      </p:pic>
      <p:pic>
        <p:nvPicPr>
          <p:cNvPr id="5" name="Picture 4" descr="480px-Gregor_Mendel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7" y="1639650"/>
            <a:ext cx="3839614" cy="52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102</Words>
  <Application>Microsoft Macintosh PowerPoint</Application>
  <PresentationFormat>On-screen Show (4:3)</PresentationFormat>
  <Paragraphs>35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Short history of statistical genetics</vt:lpstr>
      <vt:lpstr>Darwin-Wedwood tree</vt:lpstr>
      <vt:lpstr>Wedgwood</vt:lpstr>
      <vt:lpstr>Kissing cousins</vt:lpstr>
      <vt:lpstr>Darwin Tree</vt:lpstr>
      <vt:lpstr>Beagle voyage</vt:lpstr>
      <vt:lpstr>Darwin’s Lab:Down house</vt:lpstr>
      <vt:lpstr>Darwin’s health problems…</vt:lpstr>
      <vt:lpstr>Mendel’s genetics</vt:lpstr>
      <vt:lpstr>Francis Galton</vt:lpstr>
      <vt:lpstr>Polymath</vt:lpstr>
      <vt:lpstr>Eye color</vt:lpstr>
      <vt:lpstr>Royal Geographical Society</vt:lpstr>
      <vt:lpstr>Karl Pearson</vt:lpstr>
      <vt:lpstr>Karl Pearson</vt:lpstr>
      <vt:lpstr>R A Fisher</vt:lpstr>
      <vt:lpstr>PowerPoint Presentation</vt:lpstr>
      <vt:lpstr>PowerPoint Presentation</vt:lpstr>
      <vt:lpstr>PowerPoint Presentation</vt:lpstr>
      <vt:lpstr>Three giants</vt:lpstr>
    </vt:vector>
  </TitlesOfParts>
  <Company>Free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Guo-Bo Chen</dc:creator>
  <cp:lastModifiedBy>Guo-Bo Chen</cp:lastModifiedBy>
  <cp:revision>67</cp:revision>
  <dcterms:created xsi:type="dcterms:W3CDTF">2018-03-14T22:14:43Z</dcterms:created>
  <dcterms:modified xsi:type="dcterms:W3CDTF">2018-03-16T04:57:03Z</dcterms:modified>
</cp:coreProperties>
</file>